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2" r:id="rId3"/>
    <p:sldId id="271" r:id="rId4"/>
    <p:sldId id="276" r:id="rId5"/>
    <p:sldId id="260" r:id="rId6"/>
    <p:sldId id="262" r:id="rId7"/>
    <p:sldId id="263" r:id="rId8"/>
    <p:sldId id="261" r:id="rId9"/>
    <p:sldId id="277" r:id="rId10"/>
    <p:sldId id="265" r:id="rId11"/>
    <p:sldId id="266" r:id="rId12"/>
    <p:sldId id="267" r:id="rId13"/>
    <p:sldId id="286" r:id="rId14"/>
    <p:sldId id="274" r:id="rId15"/>
    <p:sldId id="273" r:id="rId16"/>
    <p:sldId id="285" r:id="rId17"/>
    <p:sldId id="268" r:id="rId18"/>
    <p:sldId id="289" r:id="rId19"/>
    <p:sldId id="290" r:id="rId20"/>
    <p:sldId id="287" r:id="rId21"/>
    <p:sldId id="278" r:id="rId22"/>
    <p:sldId id="279" r:id="rId23"/>
    <p:sldId id="291" r:id="rId24"/>
    <p:sldId id="280" r:id="rId25"/>
    <p:sldId id="281" r:id="rId26"/>
    <p:sldId id="292" r:id="rId27"/>
    <p:sldId id="293" r:id="rId28"/>
    <p:sldId id="294" r:id="rId29"/>
    <p:sldId id="288" r:id="rId30"/>
    <p:sldId id="282" r:id="rId31"/>
    <p:sldId id="283" r:id="rId32"/>
    <p:sldId id="269" r:id="rId33"/>
    <p:sldId id="27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-1650" y="-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34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73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7312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2196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745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658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9324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849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02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9471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715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6906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CD47A-BDD3-4744-979C-52FE3132FF1B}" type="datetimeFigureOut">
              <a:rPr lang="en-CA" smtClean="0"/>
              <a:t>1/18/2019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0D54F-648C-42C6-8AF1-9D6958DE134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786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tidyverse.org/" TargetMode="External"/><Relationship Id="rId2" Type="http://schemas.openxmlformats.org/officeDocument/2006/relationships/hyperlink" Target="http://hadley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wp-content/uploads/2015/02/data-wrangling-cheatsheet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3.amazonaws.com/assets.datacamp.com/blog_assets/Tidyverse+Cheat+Sheet.pdf" TargetMode="External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stat545.com/bit001_dplyr-cheatsheet.html" TargetMode="External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wrangling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vita.had.co.nz/papers/tidy-data.html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jules32.github.io/2016-07-12-Oxford/dplyr_tidyr/" TargetMode="External"/><Relationship Id="rId3" Type="http://schemas.openxmlformats.org/officeDocument/2006/relationships/hyperlink" Target="https://www.r-bloggers.com/hadley-wickhams-dplyr-tutorial-at-user-2014-part-1/" TargetMode="External"/><Relationship Id="rId7" Type="http://schemas.openxmlformats.org/officeDocument/2006/relationships/hyperlink" Target="https://github.com/rstudio/cheatsheets/blob/master/data-import.pdf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studio/cheatsheets/blob/master/data-transformation.pdf" TargetMode="Externa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r-bloggers.com/hadley-wickhams-dplyr-tutorial-at-user-2014-part-2/" TargetMode="External"/><Relationship Id="rId9" Type="http://schemas.openxmlformats.org/officeDocument/2006/relationships/hyperlink" Target="https://rstudio-pubs-static.s3.amazonaws.com/109948_876c577ae6424d47b529fce960db7bf4.html#1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ules32.github.io/2016-07-12-Oxford/dplyr_tidyr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>
            <a:spLocks noGrp="1"/>
          </p:cNvSpPr>
          <p:nvPr>
            <p:ph type="ctrTitle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ts val="1800"/>
              </a:spcBef>
            </a:pPr>
            <a:r>
              <a:rPr lang="en-CA" sz="3400" dirty="0"/>
              <a:t>Tidy Data and Efficient </a:t>
            </a:r>
            <a:br>
              <a:rPr lang="en-CA" sz="3400" dirty="0"/>
            </a:br>
            <a:r>
              <a:rPr lang="en-CA" sz="3400" dirty="0"/>
              <a:t>Data Wrangling</a:t>
            </a:r>
            <a:endParaRPr lang="en-US" altLang="en-US" sz="1800" dirty="0">
              <a:latin typeface="Arial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02C5507-B4B6-46A0-95B2-C6D941972F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Michael Otterstatter</a:t>
            </a:r>
          </a:p>
          <a:p>
            <a:r>
              <a:rPr lang="en-CA" dirty="0"/>
              <a:t>BCCDC Biostats Session</a:t>
            </a:r>
          </a:p>
          <a:p>
            <a:r>
              <a:rPr lang="en-CA" dirty="0"/>
              <a:t>Jan 18,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1D589B5-6440-4349-B846-3409B26668BB}"/>
              </a:ext>
            </a:extLst>
          </p:cNvPr>
          <p:cNvGrpSpPr/>
          <p:nvPr/>
        </p:nvGrpSpPr>
        <p:grpSpPr>
          <a:xfrm>
            <a:off x="2005200" y="1605600"/>
            <a:ext cx="4283636" cy="4886549"/>
            <a:chOff x="1830574" y="1448795"/>
            <a:chExt cx="4283636" cy="488654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Down Arrow 3"/>
            <p:cNvSpPr/>
            <p:nvPr/>
          </p:nvSpPr>
          <p:spPr>
            <a:xfrm>
              <a:off x="2292408" y="1786738"/>
              <a:ext cx="583269" cy="4500348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5" name="Down Arrow 4"/>
            <p:cNvSpPr/>
            <p:nvPr/>
          </p:nvSpPr>
          <p:spPr>
            <a:xfrm>
              <a:off x="5198053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6" name="Down Arrow 5"/>
            <p:cNvSpPr/>
            <p:nvPr/>
          </p:nvSpPr>
          <p:spPr>
            <a:xfrm>
              <a:off x="3982408" y="1794639"/>
              <a:ext cx="583269" cy="4480572"/>
            </a:xfrm>
            <a:prstGeom prst="downArrow">
              <a:avLst/>
            </a:prstGeom>
            <a:solidFill>
              <a:srgbClr val="4F81BD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840187" y="2636912"/>
            <a:ext cx="183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4F81BD">
                    <a:lumMod val="75000"/>
                  </a:srgbClr>
                </a:solidFill>
              </a:rPr>
              <a:t>Variables</a:t>
            </a:r>
            <a:r>
              <a:rPr lang="en-CA" sz="2400" dirty="0">
                <a:solidFill>
                  <a:srgbClr val="4F81BD">
                    <a:lumMod val="75000"/>
                  </a:srgbClr>
                </a:solidFill>
              </a:rPr>
              <a:t> as columns</a:t>
            </a:r>
          </a:p>
        </p:txBody>
      </p:sp>
    </p:spTree>
    <p:extLst>
      <p:ext uri="{BB962C8B-B14F-4D97-AF65-F5344CB8AC3E}">
        <p14:creationId xmlns:p14="http://schemas.microsoft.com/office/powerpoint/2010/main" val="2799198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09F9707-1A84-4982-A7AB-D5A893607E4E}"/>
              </a:ext>
            </a:extLst>
          </p:cNvPr>
          <p:cNvGrpSpPr/>
          <p:nvPr/>
        </p:nvGrpSpPr>
        <p:grpSpPr>
          <a:xfrm>
            <a:off x="2005313" y="1606325"/>
            <a:ext cx="4283636" cy="4886549"/>
            <a:chOff x="1830574" y="1448795"/>
            <a:chExt cx="4283636" cy="4886549"/>
          </a:xfrm>
        </p:grpSpPr>
        <p:pic>
          <p:nvPicPr>
            <p:cNvPr id="13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Down Arrow 4"/>
            <p:cNvSpPr/>
            <p:nvPr/>
          </p:nvSpPr>
          <p:spPr>
            <a:xfrm rot="16200000">
              <a:off x="3648553" y="186512"/>
              <a:ext cx="484457" cy="4120415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8" name="Down Arrow 7"/>
            <p:cNvSpPr/>
            <p:nvPr/>
          </p:nvSpPr>
          <p:spPr>
            <a:xfrm rot="16200000">
              <a:off x="3677518" y="104934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9" name="Down Arrow 8"/>
            <p:cNvSpPr/>
            <p:nvPr/>
          </p:nvSpPr>
          <p:spPr>
            <a:xfrm rot="16200000">
              <a:off x="3677518" y="1986962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 rot="16200000">
              <a:off x="3677518" y="2924583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1" name="Down Arrow 10"/>
            <p:cNvSpPr/>
            <p:nvPr/>
          </p:nvSpPr>
          <p:spPr>
            <a:xfrm rot="16200000">
              <a:off x="3677518" y="3813944"/>
              <a:ext cx="484456" cy="4178344"/>
            </a:xfrm>
            <a:prstGeom prst="downArrow">
              <a:avLst/>
            </a:prstGeom>
            <a:solidFill>
              <a:srgbClr val="FF00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12674" y="2625037"/>
            <a:ext cx="259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C00000"/>
                </a:solidFill>
              </a:rPr>
              <a:t>Observation</a:t>
            </a:r>
            <a:r>
              <a:rPr lang="en-CA" sz="2400" dirty="0">
                <a:solidFill>
                  <a:srgbClr val="C00000"/>
                </a:solidFill>
              </a:rPr>
              <a:t> units as rows</a:t>
            </a:r>
          </a:p>
        </p:txBody>
      </p:sp>
    </p:spTree>
    <p:extLst>
      <p:ext uri="{BB962C8B-B14F-4D97-AF65-F5344CB8AC3E}">
        <p14:creationId xmlns:p14="http://schemas.microsoft.com/office/powerpoint/2010/main" val="1424568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sp>
        <p:nvSpPr>
          <p:cNvPr id="12" name="TextBox 11"/>
          <p:cNvSpPr txBox="1"/>
          <p:nvPr/>
        </p:nvSpPr>
        <p:spPr>
          <a:xfrm>
            <a:off x="6740924" y="2545595"/>
            <a:ext cx="2011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00B050"/>
                </a:solidFill>
              </a:rPr>
              <a:t>Data cells are </a:t>
            </a:r>
            <a:r>
              <a:rPr lang="en-CA" sz="2400" b="1" dirty="0">
                <a:solidFill>
                  <a:srgbClr val="00B050"/>
                </a:solidFill>
              </a:rPr>
              <a:t>values</a:t>
            </a:r>
            <a:r>
              <a:rPr lang="en-CA" sz="2400" dirty="0">
                <a:solidFill>
                  <a:srgbClr val="00B050"/>
                </a:solidFill>
              </a:rPr>
              <a:t> of variables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6E65CF6F-B737-4CCE-8F47-23993088993E}"/>
              </a:ext>
            </a:extLst>
          </p:cNvPr>
          <p:cNvGrpSpPr/>
          <p:nvPr/>
        </p:nvGrpSpPr>
        <p:grpSpPr>
          <a:xfrm>
            <a:off x="1903604" y="1605600"/>
            <a:ext cx="4385208" cy="4886549"/>
            <a:chOff x="1729002" y="1448795"/>
            <a:chExt cx="4385208" cy="4886549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574" y="1448795"/>
              <a:ext cx="4283636" cy="4886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Oval 3"/>
            <p:cNvSpPr/>
            <p:nvPr/>
          </p:nvSpPr>
          <p:spPr>
            <a:xfrm>
              <a:off x="1729002" y="2084742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3593976" y="2078443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747461" y="454037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18066" y="2988955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818066" y="389206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3593976" y="5112349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729002" y="5750508"/>
              <a:ext cx="1296144" cy="288032"/>
            </a:xfrm>
            <a:prstGeom prst="ellipse">
              <a:avLst/>
            </a:prstGeom>
            <a:solidFill>
              <a:srgbClr val="00CC00">
                <a:alpha val="32941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935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DAFF0-2FC6-4ABE-958E-1AB8A7E28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Tidy?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2695E35-F5C2-4552-ACB9-EBE69AF5E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/>
              <a:t>General benefit: </a:t>
            </a:r>
            <a:r>
              <a:rPr lang="en-CA" dirty="0"/>
              <a:t>a consistent way of structuring/storing data, making it easier to learn tidy data tools.  These tools work consistently with tidy data because of their standardized structure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b="1" dirty="0"/>
              <a:t>Specific benefit: </a:t>
            </a:r>
            <a:r>
              <a:rPr lang="en-CA" dirty="0"/>
              <a:t>variables as columns allows efficient use of R, which typically functions by using vectors of values</a:t>
            </a:r>
          </a:p>
        </p:txBody>
      </p:sp>
    </p:spTree>
    <p:extLst>
      <p:ext uri="{BB962C8B-B14F-4D97-AF65-F5344CB8AC3E}">
        <p14:creationId xmlns:p14="http://schemas.microsoft.com/office/powerpoint/2010/main" val="2184516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/>
          <a:lstStyle/>
          <a:p>
            <a:r>
              <a:rPr lang="en-CA" dirty="0"/>
              <a:t>Principles of tidy data apply regardless of whether you use SAS, R, Stata, SPSS, or Excel (god help you) </a:t>
            </a:r>
          </a:p>
        </p:txBody>
      </p:sp>
      <p:pic>
        <p:nvPicPr>
          <p:cNvPr id="6148" name="Picture 4" descr="http://www.sasgroup.net/en/wp-content/uploads/sites/2/2015/03/Aircraft-SAS-Boeing-737-1365x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6585">
            <a:off x="742208" y="2974804"/>
            <a:ext cx="3394632" cy="19099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uvalibraryfeb.files.wordpress.com/2013/04/stata_logo_blu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3071">
            <a:off x="680592" y="5503094"/>
            <a:ext cx="2449589" cy="7735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bigbluejamesmac.files.wordpress.com/2015/09/keep-calm-and-love-spss.png?w=64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8054">
            <a:off x="6792293" y="3183704"/>
            <a:ext cx="1827605" cy="213220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stepmeup.in/wp-content/uploads/2016/03/excel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5552">
            <a:off x="4166881" y="5144418"/>
            <a:ext cx="2646485" cy="14890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s://s-media-cache-ak0.pinimg.com/originals/b5/71/16/b57116a0d5314eccd80d6b303e94c9d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8326">
            <a:off x="4798828" y="2944261"/>
            <a:ext cx="1382593" cy="184345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</a:t>
            </a:r>
            <a:r>
              <a:rPr lang="en-CA" dirty="0" err="1"/>
              <a:t>tidyverse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R, tidy data principles are the foundation of a series of packages by Hadley Wickham, built specifically for efficient data wrangling and analysis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7818" y="6424550"/>
            <a:ext cx="290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http://hadley.nz/</a:t>
            </a:r>
            <a:r>
              <a:rPr lang="en-CA" sz="1200" dirty="0"/>
              <a:t> and </a:t>
            </a:r>
            <a:r>
              <a:rPr lang="en-CA" sz="1200" dirty="0">
                <a:hlinkClick r:id="rId3"/>
              </a:rPr>
              <a:t>http://tidyverse.org/</a:t>
            </a:r>
            <a:endParaRPr lang="en-CA" sz="12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133FD43-7421-40A1-B0C1-8EE3EF8A15CB}"/>
              </a:ext>
            </a:extLst>
          </p:cNvPr>
          <p:cNvGrpSpPr/>
          <p:nvPr/>
        </p:nvGrpSpPr>
        <p:grpSpPr>
          <a:xfrm>
            <a:off x="1098688" y="3463650"/>
            <a:ext cx="6765102" cy="2244001"/>
            <a:chOff x="1098688" y="3583722"/>
            <a:chExt cx="6765102" cy="2244001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688" y="3583722"/>
              <a:ext cx="6670100" cy="2244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5034169" y="5080013"/>
              <a:ext cx="2829621" cy="4462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sz="2300" dirty="0">
                  <a:latin typeface="Courier" pitchFamily="49" charset="0"/>
                </a:rPr>
                <a:t>The ‘</a:t>
              </a:r>
              <a:r>
                <a:rPr lang="en-CA" sz="2300" dirty="0" err="1">
                  <a:latin typeface="Courier" pitchFamily="49" charset="0"/>
                </a:rPr>
                <a:t>tidyverse</a:t>
              </a:r>
              <a:r>
                <a:rPr lang="en-CA" sz="2300" dirty="0">
                  <a:latin typeface="Courier" pitchFamily="49" charset="0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1522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B9F70-12A3-42BF-88B5-AFEFBFA23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to tidy data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3A13F5-9837-4A98-87EB-984D9EEA6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2"/>
              </a:rPr>
              <a:t>https://r4ds.had.co.nz/</a:t>
            </a:r>
            <a:endParaRPr lang="en-CA" dirty="0"/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1026" name="Picture 2" descr="Cover image">
            <a:extLst>
              <a:ext uri="{FF2B5EF4-FFF2-40B4-BE49-F238E27FC236}">
                <a16:creationId xmlns:a16="http://schemas.microsoft.com/office/drawing/2014/main" xmlns="" id="{69EBC4DC-F687-4A38-9E4A-FB90ED4F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433" y="1690689"/>
            <a:ext cx="3354917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897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449137"/>
            <a:ext cx="8229600" cy="668217"/>
          </a:xfrm>
        </p:spPr>
        <p:txBody>
          <a:bodyPr>
            <a:normAutofit fontScale="90000"/>
          </a:bodyPr>
          <a:lstStyle/>
          <a:p>
            <a:r>
              <a:rPr lang="en-CA" dirty="0"/>
              <a:t>Tidy data tools in 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18" y="1368481"/>
            <a:ext cx="6439870" cy="4987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25632" y="6483926"/>
            <a:ext cx="5804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http://www.rstudio.com/wp-content/uploads/2015/02/data-wrangling-cheatsheet.pdf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741318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4379AD3-A430-41D9-A441-6ADA5C6C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819" y="1331900"/>
            <a:ext cx="6950363" cy="4937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xmlns="" id="{D506A5A7-5059-4F47-B4E2-171076E5FC14}"/>
              </a:ext>
            </a:extLst>
          </p:cNvPr>
          <p:cNvSpPr txBox="1">
            <a:spLocks/>
          </p:cNvSpPr>
          <p:nvPr/>
        </p:nvSpPr>
        <p:spPr>
          <a:xfrm>
            <a:off x="457200" y="449137"/>
            <a:ext cx="8229600" cy="668217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/>
              <a:t>Tidy data tools in 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BEE7868-93F9-40D6-AA5C-991BC2E0A7AB}"/>
              </a:ext>
            </a:extLst>
          </p:cNvPr>
          <p:cNvSpPr txBox="1"/>
          <p:nvPr/>
        </p:nvSpPr>
        <p:spPr>
          <a:xfrm>
            <a:off x="225632" y="6483926"/>
            <a:ext cx="5843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https://s3.amazonaws.com/assets.datacamp.com/blog_assets/Tidyverse+Cheat+Sheet.pdf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9805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430A63-CD23-4203-B98A-AA7D44538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tools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CB5125-92FD-4DFC-8343-7DA039C4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the </a:t>
            </a:r>
            <a:r>
              <a:rPr lang="en-CA" dirty="0" err="1"/>
              <a:t>Tidyverse</a:t>
            </a:r>
            <a:r>
              <a:rPr lang="en-CA" dirty="0"/>
              <a:t>, you’ll note that all packages function together seamlessly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Many of the core commands have counterparts in SQL (e.g., </a:t>
            </a:r>
            <a:r>
              <a:rPr lang="en-CA" sz="2400" dirty="0">
                <a:latin typeface="Courier" pitchFamily="49" charset="0"/>
              </a:rPr>
              <a:t>select</a:t>
            </a:r>
            <a:r>
              <a:rPr lang="en-CA" dirty="0"/>
              <a:t>) and so are intuitive and transferable </a:t>
            </a:r>
          </a:p>
          <a:p>
            <a:endParaRPr lang="en-CA" dirty="0"/>
          </a:p>
          <a:p>
            <a:r>
              <a:rPr lang="en-CA" dirty="0"/>
              <a:t>Typically the </a:t>
            </a:r>
            <a:r>
              <a:rPr lang="en-CA" dirty="0" err="1"/>
              <a:t>tidyverse</a:t>
            </a:r>
            <a:r>
              <a:rPr lang="en-CA" dirty="0"/>
              <a:t> commands will have the form: </a:t>
            </a:r>
            <a:r>
              <a:rPr lang="en-CA" sz="2400" dirty="0">
                <a:latin typeface="Courier"/>
              </a:rPr>
              <a:t>command(data, optional variables)</a:t>
            </a:r>
          </a:p>
        </p:txBody>
      </p:sp>
    </p:spTree>
    <p:extLst>
      <p:ext uri="{BB962C8B-B14F-4D97-AF65-F5344CB8AC3E}">
        <p14:creationId xmlns:p14="http://schemas.microsoft.com/office/powerpoint/2010/main" val="117734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95" y="2828537"/>
            <a:ext cx="6580611" cy="37028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Messy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 datasets are </a:t>
            </a:r>
            <a:r>
              <a:rPr lang="en-US" dirty="0" smtClean="0"/>
              <a:t>typically too </a:t>
            </a:r>
            <a:r>
              <a:rPr lang="en-US" dirty="0"/>
              <a:t>large </a:t>
            </a:r>
            <a:r>
              <a:rPr lang="en-US" dirty="0" smtClean="0"/>
              <a:t>and </a:t>
            </a:r>
            <a:r>
              <a:rPr lang="en-US" dirty="0"/>
              <a:t>complex to be efficiently handled in spreadsheets</a:t>
            </a:r>
          </a:p>
        </p:txBody>
      </p:sp>
      <p:pic>
        <p:nvPicPr>
          <p:cNvPr id="7" name="Picture 6" descr="C:\Users\michael.otterstatter\AppData\Local\Microsoft\Windows\Temporary Internet Files\Content.IE5\IO391Z1Y\Angry-Emoticon[1]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797" y="2828537"/>
            <a:ext cx="760021" cy="79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319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690BCB-5ACF-436E-83EF-F2055C0F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Example dataset </a:t>
            </a:r>
            <a:r>
              <a:rPr lang="en-CA" sz="4000" dirty="0">
                <a:latin typeface="Courier"/>
              </a:rPr>
              <a:t>iris.t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C399D8C2-58FB-484D-AD62-8A79ADAD0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12" y="5029762"/>
            <a:ext cx="7886700" cy="15647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1E2CE2-829A-456B-A547-784C645E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12" y="1675542"/>
            <a:ext cx="6427932" cy="31199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8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>
              <a:latin typeface="Couri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filter()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2462213"/>
            <a:ext cx="7705725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AB418C-FBE1-43D7-8F55-E6592FD3B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3" y="4725410"/>
            <a:ext cx="7191375" cy="1914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1299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select() 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2366963"/>
            <a:ext cx="75628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2BD949-F153-486D-892E-E7265D08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775" y="4918359"/>
            <a:ext cx="5886450" cy="1666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007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2B6106-2A28-4FF4-8E01-20EB7A18E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42891A9-042C-44AF-B7D3-B74AF5932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13" y="1391639"/>
            <a:ext cx="6370174" cy="546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881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>
                <a:latin typeface="Courier" pitchFamily="49" charset="0"/>
              </a:rPr>
              <a:t>mutate()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2533650"/>
            <a:ext cx="768667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4C478E-77E0-46B8-801C-A10A76CD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25" y="4687887"/>
            <a:ext cx="8362950" cy="19526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4533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 err="1">
                <a:latin typeface="Courier" pitchFamily="49" charset="0"/>
              </a:rPr>
              <a:t>group_by</a:t>
            </a:r>
            <a:r>
              <a:rPr lang="en-CA" sz="2800" dirty="0">
                <a:latin typeface="Courier" pitchFamily="49" charset="0"/>
              </a:rPr>
              <a:t>() </a:t>
            </a:r>
            <a:r>
              <a:rPr lang="en-CA" sz="2800" dirty="0"/>
              <a:t>and   </a:t>
            </a:r>
            <a:r>
              <a:rPr lang="en-CA" sz="2800" dirty="0">
                <a:latin typeface="Courier" pitchFamily="49" charset="0"/>
              </a:rPr>
              <a:t>summarise()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500313"/>
            <a:ext cx="7600950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37C9F55-505B-4AD0-B2D3-7BC782E7B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5" y="4705587"/>
            <a:ext cx="8866909" cy="1940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6160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4DE17E4-2826-4C54-8650-8154AF669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10" y="4375396"/>
            <a:ext cx="3554990" cy="24015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4AAD96A-208A-4143-B860-22D3DD9DF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372" y="4375396"/>
            <a:ext cx="3545978" cy="2401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4345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A7F70E-1FC9-4CAD-B29C-0012EB1E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A804901-AE52-4779-B1B8-CC22B3404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16389"/>
            <a:ext cx="7886700" cy="4351338"/>
          </a:xfrm>
        </p:spPr>
        <p:txBody>
          <a:bodyPr>
            <a:normAutofit/>
          </a:bodyPr>
          <a:lstStyle/>
          <a:p>
            <a:r>
              <a:rPr lang="en-CA" sz="2500" dirty="0" err="1">
                <a:latin typeface="Courier"/>
              </a:rPr>
              <a:t>left_join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, </a:t>
            </a:r>
            <a:r>
              <a:rPr lang="en-CA" sz="2500" dirty="0" err="1">
                <a:latin typeface="Courier"/>
              </a:rPr>
              <a:t>inner_join</a:t>
            </a:r>
            <a:r>
              <a:rPr lang="en-CA" sz="2500" dirty="0">
                <a:latin typeface="Courier"/>
              </a:rPr>
              <a:t>()</a:t>
            </a:r>
            <a:r>
              <a:rPr lang="en-CA" sz="2500" dirty="0"/>
              <a:t>and </a:t>
            </a:r>
            <a:r>
              <a:rPr lang="en-CA" sz="2500" dirty="0" err="1">
                <a:latin typeface="Courier"/>
              </a:rPr>
              <a:t>full_join</a:t>
            </a:r>
            <a:r>
              <a:rPr lang="en-CA" sz="2500" dirty="0">
                <a:latin typeface="Courier"/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848E911-19C6-4C7D-8075-BF793ABA2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617" y="2343454"/>
            <a:ext cx="6114766" cy="1777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E6EA02A-0966-43C6-B17E-1CFF0DDA0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51" y="5069105"/>
            <a:ext cx="8713499" cy="9143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5627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F7D510-4553-4F3B-BA3D-60E2FF0B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dplyr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359302-2299-4161-94A2-3B77CEE62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27" y="1452440"/>
            <a:ext cx="5064146" cy="48384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0F39E6-7530-44FF-9C4D-A50B5002FAB0}"/>
              </a:ext>
            </a:extLst>
          </p:cNvPr>
          <p:cNvSpPr txBox="1"/>
          <p:nvPr/>
        </p:nvSpPr>
        <p:spPr>
          <a:xfrm>
            <a:off x="148359" y="6470196"/>
            <a:ext cx="53944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/>
              <a:t>For more details see: </a:t>
            </a:r>
            <a:r>
              <a:rPr lang="en-CA" sz="1400" dirty="0">
                <a:hlinkClick r:id="rId3"/>
              </a:rPr>
              <a:t>http://stat545.com/bit001_dplyr-cheatsheet.html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395808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A2AA8FE-DBC3-49A0-83B8-D33F4E2E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3" y="4084205"/>
            <a:ext cx="8963025" cy="171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57E198-3E67-405D-AFCA-D9AE73A23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Piping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0D71A08-D04F-4B18-BB9A-9331DE122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In multi-step data manipulation, tidy data tools provide a convenient way to link individual operations together into a single block of code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xmlns="" id="{0FA28762-140D-4266-ACA8-3D3385E5B2DB}"/>
              </a:ext>
            </a:extLst>
          </p:cNvPr>
          <p:cNvSpPr/>
          <p:nvPr/>
        </p:nvSpPr>
        <p:spPr>
          <a:xfrm rot="5400000">
            <a:off x="1689168" y="4514153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xmlns="" id="{CC807EE4-7BC0-4E66-8EE6-27532B58B77A}"/>
              </a:ext>
            </a:extLst>
          </p:cNvPr>
          <p:cNvSpPr/>
          <p:nvPr/>
        </p:nvSpPr>
        <p:spPr>
          <a:xfrm rot="5400000">
            <a:off x="3439459" y="5054480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xmlns="" id="{22995773-DB84-4041-82C9-7E6A4DE7638E}"/>
              </a:ext>
            </a:extLst>
          </p:cNvPr>
          <p:cNvSpPr/>
          <p:nvPr/>
        </p:nvSpPr>
        <p:spPr>
          <a:xfrm>
            <a:off x="8615259" y="4362079"/>
            <a:ext cx="345708" cy="5827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253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‘Wrangling’ messy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cap="small" dirty="0"/>
              <a:t>Data wrangling</a:t>
            </a:r>
            <a:r>
              <a:rPr lang="en-CA" dirty="0"/>
              <a:t>: process of converting raw data into a format allowing convenient ‘consumption’, including visualization, aggregation, statistical modeling, etc. </a:t>
            </a:r>
          </a:p>
          <a:p>
            <a:pPr marL="0" indent="0">
              <a:buNone/>
            </a:pPr>
            <a:r>
              <a:rPr lang="en-CA" dirty="0"/>
              <a:t> </a:t>
            </a:r>
          </a:p>
          <a:p>
            <a:r>
              <a:rPr lang="en-CA" dirty="0"/>
              <a:t>The process typically follows general steps beginning with importing raw data and then "munging" these data using algorithms (e.g., sorting) or parsing the data into </a:t>
            </a:r>
            <a:r>
              <a:rPr lang="en-CA" b="1" i="1" dirty="0"/>
              <a:t>predefined data structures</a:t>
            </a:r>
            <a:r>
              <a:rPr lang="en-CA" dirty="0"/>
              <a:t>.</a:t>
            </a:r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154378" y="6449636"/>
            <a:ext cx="31582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2"/>
              </a:rPr>
              <a:t>https://en.wikipedia.org/wiki/Data_wrangling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3976850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800" dirty="0"/>
              <a:t>Wide-to-long format: </a:t>
            </a:r>
            <a:r>
              <a:rPr lang="en-CA" sz="2800" dirty="0">
                <a:latin typeface="Courier" pitchFamily="49" charset="0"/>
              </a:rPr>
              <a:t>gather(key=, value=) 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81" y="2364118"/>
            <a:ext cx="3822238" cy="2129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A4B801-395E-43DB-9F9B-6C9220DE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6" y="4702721"/>
            <a:ext cx="8866909" cy="20127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7127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 using </a:t>
            </a:r>
            <a:r>
              <a:rPr lang="en-CA" sz="4000" dirty="0" err="1">
                <a:latin typeface="Courier"/>
              </a:rPr>
              <a:t>tidyr</a:t>
            </a:r>
            <a:endParaRPr lang="en-CA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34861"/>
            <a:ext cx="7886700" cy="4351338"/>
          </a:xfrm>
        </p:spPr>
        <p:txBody>
          <a:bodyPr/>
          <a:lstStyle/>
          <a:p>
            <a:r>
              <a:rPr lang="en-CA" sz="2800" dirty="0">
                <a:latin typeface="+mn-lt"/>
              </a:rPr>
              <a:t>Long-to-wide format: </a:t>
            </a:r>
            <a:r>
              <a:rPr lang="en-CA" sz="2800" dirty="0">
                <a:latin typeface="Courier" pitchFamily="49" charset="0"/>
              </a:rPr>
              <a:t>spread(key=, value=)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00" y="2595166"/>
            <a:ext cx="3823200" cy="2130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0290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24" y="1519916"/>
            <a:ext cx="7204611" cy="4536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559" y="6412675"/>
            <a:ext cx="3364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400" dirty="0">
                <a:hlinkClick r:id="rId3"/>
              </a:rPr>
              <a:t>http://vita.had.co.nz/papers/tidy-data.html</a:t>
            </a:r>
            <a:endParaRPr lang="en-CA" sz="14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484757"/>
            <a:ext cx="8229600" cy="679025"/>
          </a:xfrm>
          <a:prstGeom prst="rect">
            <a:avLst/>
          </a:prstGeom>
        </p:spPr>
        <p:txBody>
          <a:bodyPr/>
          <a:lstStyle>
            <a:lvl1pPr algn="ctr" defTabSz="457200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pitchFamily="34" charset="-128"/>
                <a:cs typeface="+mj-cs"/>
              </a:defRPr>
            </a:lvl1pPr>
            <a:lvl2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/>
            <a:r>
              <a:rPr lang="en-CA" sz="4000" dirty="0"/>
              <a:t>Getting started – tidy data paper</a:t>
            </a:r>
          </a:p>
        </p:txBody>
      </p:sp>
    </p:spTree>
    <p:extLst>
      <p:ext uri="{BB962C8B-B14F-4D97-AF65-F5344CB8AC3E}">
        <p14:creationId xmlns:p14="http://schemas.microsoft.com/office/powerpoint/2010/main" val="173205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4757"/>
            <a:ext cx="8229600" cy="679025"/>
          </a:xfrm>
        </p:spPr>
        <p:txBody>
          <a:bodyPr>
            <a:normAutofit fontScale="90000"/>
          </a:bodyPr>
          <a:lstStyle/>
          <a:p>
            <a:r>
              <a:rPr lang="en-CA" dirty="0"/>
              <a:t>Getting started – some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650134"/>
            <a:ext cx="8058150" cy="4351338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CA" sz="1800" dirty="0">
                <a:hlinkClick r:id="rId2"/>
              </a:rPr>
              <a:t>https://r4ds.had.co.nz</a:t>
            </a:r>
            <a:r>
              <a:rPr lang="en-CA" sz="1800" dirty="0" smtClean="0">
                <a:hlinkClick r:id="rId2"/>
              </a:rPr>
              <a:t>/</a:t>
            </a:r>
            <a:endParaRPr lang="en-CA" sz="1800" dirty="0" smtClean="0">
              <a:hlinkClick r:id="rId3"/>
            </a:endParaRPr>
          </a:p>
          <a:p>
            <a:pPr>
              <a:spcAft>
                <a:spcPts val="600"/>
              </a:spcAft>
            </a:pPr>
            <a:r>
              <a:rPr lang="en-CA" sz="1800" dirty="0" smtClean="0">
                <a:hlinkClick r:id="rId3"/>
              </a:rPr>
              <a:t>https</a:t>
            </a:r>
            <a:r>
              <a:rPr lang="en-CA" sz="1800" dirty="0">
                <a:hlinkClick r:id="rId3"/>
              </a:rPr>
              <a:t>://www.r-bloggers.com/hadley-wickhams-dplyr-tutorial-at-user-2014-part-1/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4"/>
              </a:rPr>
              <a:t>https://www.r-bloggers.com/hadley-wickhams-dplyr-tutorial-at-user-2014-part-2/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5"/>
              </a:rPr>
              <a:t>https://www.rstudio.com/resources/cheatsheets/</a:t>
            </a:r>
            <a:endParaRPr lang="en-CA" sz="1800" dirty="0"/>
          </a:p>
          <a:p>
            <a:pPr lvl="1">
              <a:spcAft>
                <a:spcPts val="600"/>
              </a:spcAft>
            </a:pPr>
            <a:r>
              <a:rPr lang="en-CA" sz="1800" dirty="0">
                <a:hlinkClick r:id="rId6"/>
              </a:rPr>
              <a:t>https://github.com/rstudio/cheatsheets/blob/master/data-transformation.pdf</a:t>
            </a:r>
            <a:endParaRPr lang="en-CA" sz="1800" dirty="0"/>
          </a:p>
          <a:p>
            <a:pPr lvl="1">
              <a:spcAft>
                <a:spcPts val="600"/>
              </a:spcAft>
            </a:pPr>
            <a:r>
              <a:rPr lang="en-CA" sz="1800" dirty="0">
                <a:hlinkClick r:id="rId7"/>
              </a:rPr>
              <a:t>https://github.com/rstudio/cheatsheets/blob/master/data-import.pdf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8"/>
              </a:rPr>
              <a:t>http://jules32.github.io/2016-07-12-Oxford/dplyr_tidyr/#</a:t>
            </a:r>
            <a:endParaRPr lang="en-CA" sz="1800" dirty="0"/>
          </a:p>
          <a:p>
            <a:pPr>
              <a:spcAft>
                <a:spcPts val="600"/>
              </a:spcAft>
            </a:pPr>
            <a:r>
              <a:rPr lang="en-CA" sz="1800" dirty="0">
                <a:hlinkClick r:id="rId9"/>
              </a:rPr>
              <a:t>https://rstudio-pubs-static.s3.amazonaws.com/109948_876c577ae6424d47b529fce960db7bf4.html#1</a:t>
            </a: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  <a:p>
            <a:pPr>
              <a:spcAft>
                <a:spcPts val="600"/>
              </a:spcAft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2467040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016"/>
            <a:ext cx="8229600" cy="807744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Data wrangling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Efficient ‘wrangling’ or ‘munging’ of large/messy data requires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powerful software, e.g., </a:t>
            </a:r>
            <a:endParaRPr lang="en-CA" dirty="0"/>
          </a:p>
          <a:p>
            <a:pPr lvl="1"/>
            <a:r>
              <a:rPr lang="en-CA" dirty="0"/>
              <a:t>data management / </a:t>
            </a:r>
            <a:r>
              <a:rPr lang="en-US" dirty="0"/>
              <a:t>programming (e.g., SQL)</a:t>
            </a:r>
          </a:p>
          <a:p>
            <a:pPr lvl="1"/>
            <a:r>
              <a:rPr lang="en-US" dirty="0"/>
              <a:t>statistical packages (e.g., SAS, R, etc.)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 framework for data manipulation</a:t>
            </a:r>
          </a:p>
          <a:p>
            <a:pPr lvl="1"/>
            <a:r>
              <a:rPr lang="en-US" dirty="0"/>
              <a:t>fly by the seat of your pants?</a:t>
            </a:r>
          </a:p>
          <a:p>
            <a:pPr lvl="1"/>
            <a:r>
              <a:rPr lang="en-US" b="1" dirty="0"/>
              <a:t>tidy data</a:t>
            </a:r>
          </a:p>
          <a:p>
            <a:pPr lvl="1"/>
            <a:endParaRPr lang="en-CA" dirty="0"/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016" y="3722254"/>
            <a:ext cx="1562784" cy="297673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7FCC2B9C-B132-4E6C-997A-8F9A73BCA217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/>
              <a:t>‘Wrangling’ messy data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37067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 foundational activity in the analysis of health data is creating a tidy dataset</a:t>
            </a:r>
          </a:p>
          <a:p>
            <a:r>
              <a:rPr lang="en-CA" dirty="0"/>
              <a:t>Tidy data are clean, efficient and ready for visualization, linkage and analysis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20" y="3964576"/>
            <a:ext cx="5931045" cy="2309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191" y="6485262"/>
            <a:ext cx="389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hlinkClick r:id="rId3"/>
              </a:rPr>
              <a:t>http://jules32.github.io/2016-07-12-Oxford/dplyr_tidyr/#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4047241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603" y="1690025"/>
            <a:ext cx="6426106" cy="214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481947" y="4026468"/>
            <a:ext cx="3016334" cy="2686708"/>
            <a:chOff x="653147" y="3841748"/>
            <a:chExt cx="3016334" cy="2686708"/>
          </a:xfrm>
        </p:grpSpPr>
        <p:pic>
          <p:nvPicPr>
            <p:cNvPr id="7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653147" y="5943681"/>
              <a:ext cx="301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need these summarised by age group.”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470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Not tidy </a:t>
            </a:r>
            <a:r>
              <a:rPr lang="en-CA" dirty="0">
                <a:sym typeface="Wingdings"/>
              </a:rPr>
              <a:t>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18" y="1825653"/>
            <a:ext cx="6941147" cy="1678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458197" y="4026474"/>
            <a:ext cx="3206334" cy="2686708"/>
            <a:chOff x="629397" y="3841748"/>
            <a:chExt cx="3206334" cy="2686708"/>
          </a:xfrm>
        </p:grpSpPr>
        <p:pic>
          <p:nvPicPr>
            <p:cNvPr id="4100" name="Picture 4" descr="http://www.glasbergen.com/wp-content/gallery/boss-cartoons/toon-3088.gif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218" b="21903"/>
            <a:stretch/>
          </p:blipFill>
          <p:spPr bwMode="auto">
            <a:xfrm>
              <a:off x="843147" y="3841748"/>
              <a:ext cx="2743201" cy="2125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29397" y="5943681"/>
              <a:ext cx="320633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600" dirty="0"/>
                <a:t>“I changed my mind. I need these summarised by Health Authority.”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4993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2500" dirty="0"/>
              <a:t>Basic structure of tidy data </a:t>
            </a:r>
          </a:p>
          <a:p>
            <a:pPr lvl="1"/>
            <a:r>
              <a:rPr lang="en-CA" dirty="0"/>
              <a:t>each variable is saved in its own column</a:t>
            </a:r>
          </a:p>
          <a:p>
            <a:pPr lvl="1"/>
            <a:r>
              <a:rPr lang="en-CA" dirty="0"/>
              <a:t>each observation (individual, or other unit) is saved in its own row</a:t>
            </a:r>
          </a:p>
          <a:p>
            <a:pPr lvl="1"/>
            <a:r>
              <a:rPr lang="en-CA" dirty="0"/>
              <a:t>data cells contain values of variables</a:t>
            </a:r>
          </a:p>
          <a:p>
            <a:endParaRPr lang="en-CA" sz="2500" dirty="0"/>
          </a:p>
        </p:txBody>
      </p:sp>
      <p:pic>
        <p:nvPicPr>
          <p:cNvPr id="2050" name="Picture 2" descr="http://garrettgman.github.io/images/tidy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63614"/>
            <a:ext cx="8379134" cy="261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829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Tidy </a:t>
            </a:r>
            <a:r>
              <a:rPr lang="en-CA" dirty="0">
                <a:sym typeface="Wingdings"/>
              </a:rPr>
              <a:t></a:t>
            </a:r>
            <a:endParaRPr lang="en-CA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200" y="1606325"/>
            <a:ext cx="4283636" cy="488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366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290</TotalTime>
  <Words>632</Words>
  <Application>Microsoft Office PowerPoint</Application>
  <PresentationFormat>On-screen Show (4:3)</PresentationFormat>
  <Paragraphs>98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Tidy Data and Efficient  Data Wrangling</vt:lpstr>
      <vt:lpstr>Messy data</vt:lpstr>
      <vt:lpstr>‘Wrangling’ messy data</vt:lpstr>
      <vt:lpstr>Data wrangling</vt:lpstr>
      <vt:lpstr>Tidy data</vt:lpstr>
      <vt:lpstr>Not tidy </vt:lpstr>
      <vt:lpstr>Not tidy </vt:lpstr>
      <vt:lpstr>Tidy data</vt:lpstr>
      <vt:lpstr>Tidy </vt:lpstr>
      <vt:lpstr>Tidy </vt:lpstr>
      <vt:lpstr>Tidy </vt:lpstr>
      <vt:lpstr>Tidy </vt:lpstr>
      <vt:lpstr>Why Tidy?</vt:lpstr>
      <vt:lpstr>Tidy data</vt:lpstr>
      <vt:lpstr>The tidyverse</vt:lpstr>
      <vt:lpstr>Introduction to tidy data work</vt:lpstr>
      <vt:lpstr>Tidy data tools in R</vt:lpstr>
      <vt:lpstr>PowerPoint Presentation</vt:lpstr>
      <vt:lpstr>Tidy data tools in R</vt:lpstr>
      <vt:lpstr>Example dataset iris.t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Tidy data using dplyr</vt:lpstr>
      <vt:lpstr>Piping</vt:lpstr>
      <vt:lpstr>Tidy data using tidyr</vt:lpstr>
      <vt:lpstr>Tidy data using tidyr</vt:lpstr>
      <vt:lpstr>PowerPoint Presentation</vt:lpstr>
      <vt:lpstr>Getting started – some 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Tidy Data and Efficient  Data Wrangling</dc:title>
  <dc:creator>Michael</dc:creator>
  <cp:lastModifiedBy>Otterstatter, Michael</cp:lastModifiedBy>
  <cp:revision>37</cp:revision>
  <dcterms:created xsi:type="dcterms:W3CDTF">2019-01-17T20:11:01Z</dcterms:created>
  <dcterms:modified xsi:type="dcterms:W3CDTF">2019-01-18T19:57:00Z</dcterms:modified>
</cp:coreProperties>
</file>